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74" r:id="rId19"/>
    <p:sldId id="275" r:id="rId20"/>
    <p:sldId id="276" r:id="rId21"/>
    <p:sldId id="277" r:id="rId22"/>
    <p:sldId id="278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BAAC-6270-4446-84D6-E50FA4356DBD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7E61-EDDA-426B-9D71-9BABCF3FB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1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BAAC-6270-4446-84D6-E50FA4356DBD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7E61-EDDA-426B-9D71-9BABCF3FB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1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BAAC-6270-4446-84D6-E50FA4356DBD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7E61-EDDA-426B-9D71-9BABCF3FB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5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BAAC-6270-4446-84D6-E50FA4356DBD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7E61-EDDA-426B-9D71-9BABCF3FB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6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BAAC-6270-4446-84D6-E50FA4356DBD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7E61-EDDA-426B-9D71-9BABCF3FB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3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BAAC-6270-4446-84D6-E50FA4356DBD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7E61-EDDA-426B-9D71-9BABCF3FB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9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BAAC-6270-4446-84D6-E50FA4356DBD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7E61-EDDA-426B-9D71-9BABCF3FB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9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BAAC-6270-4446-84D6-E50FA4356DBD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7E61-EDDA-426B-9D71-9BABCF3FB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5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BAAC-6270-4446-84D6-E50FA4356DBD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7E61-EDDA-426B-9D71-9BABCF3FB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1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BAAC-6270-4446-84D6-E50FA4356DBD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7E61-EDDA-426B-9D71-9BABCF3FB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2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BAAC-6270-4446-84D6-E50FA4356DBD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7E61-EDDA-426B-9D71-9BABCF3FB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CBAAC-6270-4446-84D6-E50FA4356DBD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87E61-EDDA-426B-9D71-9BABCF3FB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1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Design, Development and Construction of a</a:t>
            </a:r>
            <a:br>
              <a:rPr lang="en-US" sz="3100" dirty="0" smtClean="0"/>
            </a:br>
            <a:r>
              <a:rPr lang="en-US" dirty="0" err="1" smtClean="0"/>
              <a:t>Magnetohydrodynamic</a:t>
            </a:r>
            <a:r>
              <a:rPr lang="en-US" dirty="0" smtClean="0"/>
              <a:t> Cocktail Stirrer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Carlos Gross Jones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29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Magnetostatic</a:t>
            </a:r>
            <a:r>
              <a:rPr lang="en-US" dirty="0" smtClean="0"/>
              <a:t> Analysis: FEMM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40669" cy="4351338"/>
          </a:xfrm>
        </p:spPr>
        <p:txBody>
          <a:bodyPr/>
          <a:lstStyle/>
          <a:p>
            <a:r>
              <a:rPr lang="en-US" dirty="0" smtClean="0"/>
              <a:t>Used to characterize static field</a:t>
            </a:r>
          </a:p>
          <a:p>
            <a:r>
              <a:rPr lang="en-US" dirty="0" smtClean="0"/>
              <a:t>Quadrupole arrangement provides stronger (maximum) field than dipole</a:t>
            </a:r>
          </a:p>
          <a:p>
            <a:r>
              <a:rPr lang="en-US" dirty="0" smtClean="0"/>
              <a:t>1018 steel shunts to provide good return path</a:t>
            </a:r>
          </a:p>
          <a:p>
            <a:r>
              <a:rPr lang="en-US" dirty="0" smtClean="0"/>
              <a:t>Maximum of 0.418 T in glass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9" t="244" r="50635" b="-244"/>
          <a:stretch/>
        </p:blipFill>
        <p:spPr>
          <a:xfrm>
            <a:off x="6922476" y="1582616"/>
            <a:ext cx="4660918" cy="459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2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Magnetodynamic</a:t>
            </a:r>
            <a:r>
              <a:rPr lang="en-US" dirty="0" smtClean="0"/>
              <a:t> Analysis: </a:t>
            </a:r>
            <a:r>
              <a:rPr lang="en-US" dirty="0" err="1" smtClean="0"/>
              <a:t>Ansys</a:t>
            </a:r>
            <a:r>
              <a:rPr lang="en-US" dirty="0" smtClean="0"/>
              <a:t> Maxwell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9" y="1939421"/>
            <a:ext cx="7119194" cy="35355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054" y="1760970"/>
            <a:ext cx="5430715" cy="4351338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Quadrupole assembly spun at 3600 RPM</a:t>
            </a:r>
          </a:p>
          <a:p>
            <a:r>
              <a:rPr lang="en-US" dirty="0" smtClean="0"/>
              <a:t>Seawater used as conductivity baseline</a:t>
            </a:r>
          </a:p>
          <a:p>
            <a:r>
              <a:rPr lang="en-US" dirty="0" smtClean="0"/>
              <a:t>Generates force vector field result</a:t>
            </a:r>
          </a:p>
          <a:p>
            <a:r>
              <a:rPr lang="en-US" dirty="0" smtClean="0"/>
              <a:t>Maximum of 3.3 N/m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2895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Fluid Dynamics: </a:t>
            </a:r>
            <a:r>
              <a:rPr lang="en-US" dirty="0" err="1" smtClean="0"/>
              <a:t>OpenFOAM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88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Conductivity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Experimental apparatus:</a:t>
            </a:r>
          </a:p>
          <a:p>
            <a:pPr lvl="1"/>
            <a:r>
              <a:rPr lang="en-US" dirty="0" smtClean="0"/>
              <a:t>½” x ½” x 24” UHMW trough</a:t>
            </a:r>
          </a:p>
          <a:p>
            <a:pPr lvl="1"/>
            <a:r>
              <a:rPr lang="en-US" dirty="0" err="1" smtClean="0"/>
              <a:t>Capacitively</a:t>
            </a:r>
            <a:r>
              <a:rPr lang="en-US" dirty="0" smtClean="0"/>
              <a:t>-coupled plates at ends</a:t>
            </a:r>
          </a:p>
          <a:p>
            <a:pPr lvl="1"/>
            <a:r>
              <a:rPr lang="en-US" dirty="0" smtClean="0"/>
              <a:t>50 kHz sinusoidal excitation</a:t>
            </a:r>
          </a:p>
          <a:p>
            <a:r>
              <a:rPr lang="en-US" dirty="0" smtClean="0"/>
              <a:t>Stages:</a:t>
            </a:r>
          </a:p>
          <a:p>
            <a:pPr lvl="1"/>
            <a:r>
              <a:rPr lang="en-US" dirty="0" smtClean="0"/>
              <a:t>Measure conductivity of precursors (liquor, mixers, etc.)</a:t>
            </a:r>
          </a:p>
          <a:p>
            <a:pPr lvl="1"/>
            <a:r>
              <a:rPr lang="en-US" dirty="0" smtClean="0"/>
              <a:t>Measure conductivity of common cocktails</a:t>
            </a:r>
          </a:p>
          <a:p>
            <a:pPr lvl="1"/>
            <a:r>
              <a:rPr lang="en-US" dirty="0" smtClean="0"/>
              <a:t>Optimize for conductivity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56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Design: Magnet 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65357"/>
          </a:xfrm>
        </p:spPr>
        <p:txBody>
          <a:bodyPr/>
          <a:lstStyle/>
          <a:p>
            <a:r>
              <a:rPr lang="en-US" dirty="0" smtClean="0"/>
              <a:t>Magnets contained in aluminum housings for mounting &amp; protection</a:t>
            </a:r>
          </a:p>
          <a:p>
            <a:r>
              <a:rPr lang="en-US" dirty="0" smtClean="0"/>
              <a:t>316 stainless steel (nonmagnetic) screws used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38" y="2260504"/>
            <a:ext cx="5746871" cy="459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25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Design: Spinner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Assembly of four magnets into “spinner”</a:t>
            </a:r>
          </a:p>
          <a:p>
            <a:r>
              <a:rPr lang="en-US" dirty="0" smtClean="0"/>
              <a:t>Steel shunts form part of spinner structure</a:t>
            </a:r>
          </a:p>
          <a:p>
            <a:r>
              <a:rPr lang="en-US" dirty="0" smtClean="0"/>
              <a:t>Assembly anticipated to be challenging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818" y="1131455"/>
            <a:ext cx="7158182" cy="572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71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Design: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98309" cy="4351338"/>
          </a:xfrm>
        </p:spPr>
        <p:txBody>
          <a:bodyPr/>
          <a:lstStyle/>
          <a:p>
            <a:r>
              <a:rPr lang="en-US" dirty="0" smtClean="0"/>
              <a:t>Speed (3600 RPM) and weight (~20 </a:t>
            </a:r>
            <a:r>
              <a:rPr lang="en-US" dirty="0" err="1" smtClean="0"/>
              <a:t>lb</a:t>
            </a:r>
            <a:r>
              <a:rPr lang="en-US" dirty="0" smtClean="0"/>
              <a:t>) of spinner assembly necessitate very robust structure</a:t>
            </a:r>
          </a:p>
          <a:p>
            <a:r>
              <a:rPr lang="en-US" dirty="0" smtClean="0"/>
              <a:t>1.5” 80/20 extrusion frame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771" y="1274618"/>
            <a:ext cx="6979229" cy="55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04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Design: Glass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Cocktail glass must be suspended in spinner assembly</a:t>
            </a:r>
          </a:p>
          <a:p>
            <a:r>
              <a:rPr lang="en-US" dirty="0" smtClean="0"/>
              <a:t>Materials must be nonmagnetic and nonconductive</a:t>
            </a:r>
          </a:p>
          <a:p>
            <a:r>
              <a:rPr lang="en-US" dirty="0" err="1" smtClean="0"/>
              <a:t>Delrin</a:t>
            </a:r>
            <a:r>
              <a:rPr lang="en-US" dirty="0" smtClean="0"/>
              <a:t> cup in Lexan ring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909"/>
            <a:ext cx="5108864" cy="4087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6" r="27808" b="36484"/>
          <a:stretch/>
        </p:blipFill>
        <p:spPr>
          <a:xfrm>
            <a:off x="6862618" y="2770909"/>
            <a:ext cx="5329382" cy="407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36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Design: Balancing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Spinner must be carefully balanced</a:t>
            </a:r>
          </a:p>
          <a:p>
            <a:r>
              <a:rPr lang="en-US" dirty="0" smtClean="0"/>
              <a:t>Load cell on crossbar monitors centrifugal force</a:t>
            </a:r>
          </a:p>
          <a:p>
            <a:r>
              <a:rPr lang="en-US" dirty="0" smtClean="0"/>
              <a:t>By correlating with shaft encoder, angular location of mass overburden can be found</a:t>
            </a:r>
          </a:p>
          <a:p>
            <a:r>
              <a:rPr lang="en-US" dirty="0" smtClean="0"/>
              <a:t>Balance mass added on opposite side to balance spinner</a:t>
            </a:r>
          </a:p>
        </p:txBody>
      </p:sp>
    </p:spTree>
    <p:extLst>
      <p:ext uri="{BB962C8B-B14F-4D97-AF65-F5344CB8AC3E}">
        <p14:creationId xmlns:p14="http://schemas.microsoft.com/office/powerpoint/2010/main" val="1098283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Design: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 VDC CIM motor drives spinner</a:t>
            </a:r>
          </a:p>
          <a:p>
            <a:r>
              <a:rPr lang="en-US" dirty="0" smtClean="0"/>
              <a:t>Coupled to spinner shaft by #25 roller 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14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pic>
        <p:nvPicPr>
          <p:cNvPr id="1026" name="Picture 2" descr="Cocktail with vodka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4" r="25396"/>
          <a:stretch/>
        </p:blipFill>
        <p:spPr bwMode="auto">
          <a:xfrm>
            <a:off x="1758460" y="2096899"/>
            <a:ext cx="2497017" cy="345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8478" y="1796196"/>
            <a:ext cx="5181600" cy="4351338"/>
          </a:xfrm>
        </p:spPr>
        <p:txBody>
          <a:bodyPr/>
          <a:lstStyle/>
          <a:p>
            <a:r>
              <a:rPr lang="en-US" dirty="0" smtClean="0"/>
              <a:t>Density- and temperature-driven separation in cocktails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7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MDL-BDC24 PWM motor controller (40 A continuous)</a:t>
            </a:r>
          </a:p>
          <a:p>
            <a:pPr lvl="1"/>
            <a:r>
              <a:rPr lang="en-US" dirty="0" smtClean="0"/>
              <a:t>Internal PID loop for velocity control</a:t>
            </a:r>
          </a:p>
          <a:p>
            <a:pPr lvl="1"/>
            <a:r>
              <a:rPr lang="en-US" dirty="0" smtClean="0"/>
              <a:t>Controlled via CAN</a:t>
            </a:r>
          </a:p>
          <a:p>
            <a:r>
              <a:rPr lang="en-US" dirty="0" smtClean="0"/>
              <a:t>National Instruments cRIO-9022 controller</a:t>
            </a:r>
          </a:p>
          <a:p>
            <a:pPr lvl="1"/>
            <a:r>
              <a:rPr lang="en-US" dirty="0" err="1" smtClean="0"/>
              <a:t>Realtime</a:t>
            </a:r>
            <a:r>
              <a:rPr lang="en-US" dirty="0" smtClean="0"/>
              <a:t> OS</a:t>
            </a:r>
          </a:p>
          <a:p>
            <a:pPr lvl="1"/>
            <a:r>
              <a:rPr lang="en-US" dirty="0" smtClean="0"/>
              <a:t>FPGA backplane</a:t>
            </a:r>
          </a:p>
          <a:p>
            <a:r>
              <a:rPr lang="en-US" dirty="0" smtClean="0"/>
              <a:t>12 VDC, 50 A power supply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53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cRIO</a:t>
            </a:r>
            <a:r>
              <a:rPr lang="en-US" dirty="0" smtClean="0"/>
              <a:t> monitors:</a:t>
            </a:r>
          </a:p>
          <a:p>
            <a:pPr lvl="1"/>
            <a:r>
              <a:rPr lang="en-US" dirty="0" smtClean="0"/>
              <a:t>Centrifugal force sensor</a:t>
            </a:r>
          </a:p>
          <a:p>
            <a:pPr lvl="1"/>
            <a:r>
              <a:rPr lang="en-US" dirty="0" smtClean="0"/>
              <a:t>Shaft encoder</a:t>
            </a:r>
          </a:p>
          <a:p>
            <a:pPr lvl="1"/>
            <a:r>
              <a:rPr lang="en-US" dirty="0" smtClean="0"/>
              <a:t>Motor voltage &amp; current (via MDL-BDC24)</a:t>
            </a:r>
          </a:p>
          <a:p>
            <a:pPr lvl="1"/>
            <a:r>
              <a:rPr lang="en-US" dirty="0" smtClean="0"/>
              <a:t>User interface</a:t>
            </a:r>
          </a:p>
          <a:p>
            <a:r>
              <a:rPr lang="en-US" dirty="0" smtClean="0"/>
              <a:t>And controls:</a:t>
            </a:r>
          </a:p>
          <a:p>
            <a:pPr lvl="1"/>
            <a:r>
              <a:rPr lang="en-US" dirty="0" smtClean="0"/>
              <a:t>MDL-BDC24</a:t>
            </a:r>
          </a:p>
          <a:p>
            <a:pPr lvl="1"/>
            <a:r>
              <a:rPr lang="en-US" dirty="0" smtClean="0"/>
              <a:t>Main power contactor</a:t>
            </a:r>
          </a:p>
        </p:txBody>
      </p:sp>
    </p:spTree>
    <p:extLst>
      <p:ext uri="{BB962C8B-B14F-4D97-AF65-F5344CB8AC3E}">
        <p14:creationId xmlns:p14="http://schemas.microsoft.com/office/powerpoint/2010/main" val="3751593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cRIO</a:t>
            </a:r>
            <a:r>
              <a:rPr lang="en-US" dirty="0" smtClean="0"/>
              <a:t> shuts down motor if monitored parameters exceed safe limits</a:t>
            </a:r>
          </a:p>
          <a:p>
            <a:r>
              <a:rPr lang="en-US" dirty="0" smtClean="0"/>
              <a:t>MDL-BDC24 can “brake” motor (short across armature)</a:t>
            </a:r>
          </a:p>
          <a:p>
            <a:r>
              <a:rPr lang="en-US" dirty="0" smtClean="0"/>
              <a:t>“Emergency bushing” designed to limit maximum wobble of spinner</a:t>
            </a:r>
          </a:p>
          <a:p>
            <a:r>
              <a:rPr lang="en-US" dirty="0" smtClean="0"/>
              <a:t>User behind barrier, at least for </a:t>
            </a:r>
            <a:r>
              <a:rPr lang="en-US" smtClean="0"/>
              <a:t>initial tests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2" t="14916" r="8701" b="26327"/>
          <a:stretch/>
        </p:blipFill>
        <p:spPr>
          <a:xfrm>
            <a:off x="3731490" y="4035334"/>
            <a:ext cx="4765964" cy="282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86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/>
        </p:blipFill>
        <p:spPr>
          <a:xfrm>
            <a:off x="1173018" y="0"/>
            <a:ext cx="9633528" cy="6743470"/>
          </a:xfrm>
        </p:spPr>
      </p:pic>
    </p:spTree>
    <p:extLst>
      <p:ext uri="{BB962C8B-B14F-4D97-AF65-F5344CB8AC3E}">
        <p14:creationId xmlns:p14="http://schemas.microsoft.com/office/powerpoint/2010/main" val="1353026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Spoon, Swizzle Stick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765663"/>
          </a:xfrm>
        </p:spPr>
        <p:txBody>
          <a:bodyPr/>
          <a:lstStyle/>
          <a:p>
            <a:r>
              <a:rPr lang="en-US" dirty="0" smtClean="0"/>
              <a:t>Boring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Lab Stir Plate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17591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Uses magnetic “pill”</a:t>
            </a:r>
          </a:p>
          <a:p>
            <a:pPr lvl="1"/>
            <a:r>
              <a:rPr lang="en-US" dirty="0" smtClean="0"/>
              <a:t>Possibility of cross-contamination</a:t>
            </a:r>
          </a:p>
          <a:p>
            <a:pPr lvl="1"/>
            <a:r>
              <a:rPr lang="en-US" dirty="0" smtClean="0"/>
              <a:t>Pill must be retrieved</a:t>
            </a:r>
          </a:p>
          <a:p>
            <a:r>
              <a:rPr lang="en-US" dirty="0" smtClean="0"/>
              <a:t>Still pretty boring</a:t>
            </a:r>
            <a:endParaRPr lang="en-US" dirty="0"/>
          </a:p>
        </p:txBody>
      </p:sp>
      <p:pic>
        <p:nvPicPr>
          <p:cNvPr id="2050" name="Picture 2" descr="https://images-na.ssl-images-amazon.com/images/I/41SwyGAs5%2BL._SX342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13" y="4098097"/>
            <a:ext cx="2640379" cy="249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humbs.dreamstime.com/z/screwdriver-drink-orange-wedge-swizzle-stick-92105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13" b="17227"/>
          <a:stretch/>
        </p:blipFill>
        <p:spPr bwMode="auto">
          <a:xfrm>
            <a:off x="1535968" y="3821113"/>
            <a:ext cx="2244725" cy="285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Proposal: Contactless Cocktail Stirrer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Truly contactless (no magnetic “pill”)</a:t>
            </a:r>
          </a:p>
          <a:p>
            <a:r>
              <a:rPr lang="en-US" dirty="0" smtClean="0"/>
              <a:t>Uses </a:t>
            </a:r>
            <a:r>
              <a:rPr lang="en-US" dirty="0" err="1" smtClean="0"/>
              <a:t>magnetohydrodynamics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lectrical and magnetic interactions with conductive fluid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Magnetohydrodynamics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 studied in marine propulsion</a:t>
            </a:r>
          </a:p>
          <a:p>
            <a:r>
              <a:rPr lang="en-US" dirty="0" smtClean="0"/>
              <a:t>Simplest applications is Lorentz-force drive</a:t>
            </a:r>
          </a:p>
          <a:p>
            <a:endParaRPr lang="en-US" dirty="0"/>
          </a:p>
        </p:txBody>
      </p:sp>
      <p:pic>
        <p:nvPicPr>
          <p:cNvPr id="3074" name="Picture 2" descr="http://www.imagesco.com/articles/mhd/img/fig8-5m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36" y="3555023"/>
            <a:ext cx="52482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-media-cache-ak0.pinimg.com/originals/86/ab/5e/86ab5ece36b0f7e9fa9cbbdb0d0ef8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823" y="3323492"/>
            <a:ext cx="3804626" cy="285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95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Efforts: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direct insertion of current (electrodes in drink)</a:t>
            </a:r>
          </a:p>
          <a:p>
            <a:r>
              <a:rPr lang="en-US" dirty="0" err="1" smtClean="0"/>
              <a:t>NdFeB</a:t>
            </a:r>
            <a:r>
              <a:rPr lang="en-US" dirty="0" smtClean="0"/>
              <a:t> permanent magnet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Simple</a:t>
            </a:r>
          </a:p>
          <a:p>
            <a:pPr lvl="1"/>
            <a:r>
              <a:rPr lang="en-US" dirty="0" smtClean="0"/>
              <a:t>Provides good pumping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Electrolysis of drink</a:t>
            </a:r>
          </a:p>
          <a:p>
            <a:pPr lvl="1"/>
            <a:r>
              <a:rPr lang="en-US" dirty="0" smtClean="0"/>
              <a:t>Electrically-driven erosion of electrodes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79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effort: </a:t>
            </a:r>
            <a:r>
              <a:rPr lang="en-US" dirty="0" err="1" smtClean="0"/>
              <a:t>Magnetodynamic</a:t>
            </a:r>
            <a:r>
              <a:rPr lang="en-US" dirty="0" smtClean="0"/>
              <a:t> Coupling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Changing magnetic field induces currents (Faraday’s Law)</a:t>
            </a:r>
          </a:p>
          <a:p>
            <a:r>
              <a:rPr lang="en-US" dirty="0" smtClean="0"/>
              <a:t>Eddy currents interact with original magnetic field (Lorentz force)</a:t>
            </a:r>
          </a:p>
          <a:p>
            <a:r>
              <a:rPr lang="en-US" dirty="0" smtClean="0"/>
              <a:t>Commonly used in contactless braking systems</a:t>
            </a:r>
          </a:p>
          <a:p>
            <a:endParaRPr lang="en-US" dirty="0"/>
          </a:p>
        </p:txBody>
      </p:sp>
      <p:pic>
        <p:nvPicPr>
          <p:cNvPr id="4098" name="Picture 2" descr="https://i.ytimg.com/vi/5BeFoz3Ypo4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14" y="3637757"/>
            <a:ext cx="3959224" cy="281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35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 problem: cocktails are </a:t>
            </a:r>
            <a:r>
              <a:rPr lang="en-US" b="1" dirty="0" smtClean="0"/>
              <a:t>much</a:t>
            </a:r>
            <a:r>
              <a:rPr lang="en-US" dirty="0" smtClean="0"/>
              <a:t> less conductive than copper</a:t>
            </a:r>
          </a:p>
          <a:p>
            <a:pPr lvl="1"/>
            <a:r>
              <a:rPr lang="en-US" dirty="0" smtClean="0"/>
              <a:t>Requires large dB/</a:t>
            </a:r>
            <a:r>
              <a:rPr lang="en-US" dirty="0" err="1" smtClean="0"/>
              <a:t>dt</a:t>
            </a:r>
            <a:r>
              <a:rPr lang="en-US" dirty="0" smtClean="0"/>
              <a:t> to create significant force</a:t>
            </a:r>
          </a:p>
          <a:p>
            <a:pPr lvl="1"/>
            <a:r>
              <a:rPr lang="en-US" dirty="0" smtClean="0"/>
              <a:t>Increase field strength, rate of change, or both</a:t>
            </a:r>
          </a:p>
          <a:p>
            <a:r>
              <a:rPr lang="en-US" dirty="0" smtClean="0"/>
              <a:t>Must meet budget and space constraints</a:t>
            </a:r>
          </a:p>
          <a:p>
            <a:pPr lvl="1"/>
            <a:r>
              <a:rPr lang="en-US" dirty="0" smtClean="0"/>
              <a:t>No superconductors, custom magnets, etc.</a:t>
            </a:r>
          </a:p>
          <a:p>
            <a:pPr lvl="1"/>
            <a:r>
              <a:rPr lang="en-US" dirty="0" smtClean="0"/>
              <a:t>Must fit in my living 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31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Supermagnet from United Nuclear</a:t>
            </a:r>
          </a:p>
          <a:p>
            <a:r>
              <a:rPr lang="en-US" smtClean="0"/>
              <a:t>3” dia., 1” thick </a:t>
            </a:r>
          </a:p>
          <a:p>
            <a:r>
              <a:rPr lang="en-US" smtClean="0"/>
              <a:t>NdFeB 45</a:t>
            </a:r>
            <a:endParaRPr lang="en-US" dirty="0" smtClean="0"/>
          </a:p>
        </p:txBody>
      </p:sp>
      <p:pic>
        <p:nvPicPr>
          <p:cNvPr id="5122" name="Picture 2" descr="http://unitednuclear.com/images/supermagnet31t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9"/>
          <a:stretch/>
        </p:blipFill>
        <p:spPr bwMode="auto">
          <a:xfrm>
            <a:off x="5870574" y="3096924"/>
            <a:ext cx="3123955" cy="245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50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566</Words>
  <Application>Microsoft Office PowerPoint</Application>
  <PresentationFormat>Widescreen</PresentationFormat>
  <Paragraphs>107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Design, Development and Construction of a Magnetohydrodynamic Cocktail Stirrer</vt:lpstr>
      <vt:lpstr>Problem</vt:lpstr>
      <vt:lpstr>Existing Solutions</vt:lpstr>
      <vt:lpstr>Proposal: Contactless Cocktail Stirrer</vt:lpstr>
      <vt:lpstr>Magnetohydrodynamics</vt:lpstr>
      <vt:lpstr>Early Efforts: 2013</vt:lpstr>
      <vt:lpstr>Current effort: Magnetodynamic Coupling</vt:lpstr>
      <vt:lpstr>Challenges</vt:lpstr>
      <vt:lpstr>Magnet Selection</vt:lpstr>
      <vt:lpstr>Magnetostatic Analysis: FEMM</vt:lpstr>
      <vt:lpstr>Magnetodynamic Analysis: Ansys Maxwell</vt:lpstr>
      <vt:lpstr>Computational Fluid Dynamics: OpenFOAM</vt:lpstr>
      <vt:lpstr>Conductivity Characterization</vt:lpstr>
      <vt:lpstr>Mechanical Design: Magnet Holders</vt:lpstr>
      <vt:lpstr>Mechanical Design: Spinner Assembly</vt:lpstr>
      <vt:lpstr>Mechanical Design: Frame</vt:lpstr>
      <vt:lpstr>Mechanical Design: Glass Support</vt:lpstr>
      <vt:lpstr>Mechanical Design: Balancing</vt:lpstr>
      <vt:lpstr>Mechanical Design: Power</vt:lpstr>
      <vt:lpstr>Control System</vt:lpstr>
      <vt:lpstr>Control System</vt:lpstr>
      <vt:lpstr>Safety</vt:lpstr>
      <vt:lpstr>PowerPoint Presentation</vt:lpstr>
    </vt:vector>
  </TitlesOfParts>
  <Company>JPL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Design, Development and Construction of a Magnetohydrodynamic Cocktail Stirrer</dc:title>
  <dc:creator>Gross Jones, Carlos M (313G)</dc:creator>
  <cp:lastModifiedBy>Gross Jones, Carlos M (313G)</cp:lastModifiedBy>
  <cp:revision>17</cp:revision>
  <dcterms:created xsi:type="dcterms:W3CDTF">2016-12-12T23:41:10Z</dcterms:created>
  <dcterms:modified xsi:type="dcterms:W3CDTF">2016-12-13T01:29:31Z</dcterms:modified>
</cp:coreProperties>
</file>